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58" r:id="rId5"/>
    <p:sldId id="260" r:id="rId6"/>
    <p:sldId id="266" r:id="rId7"/>
    <p:sldId id="262" r:id="rId8"/>
    <p:sldId id="267" r:id="rId9"/>
    <p:sldId id="272" r:id="rId10"/>
    <p:sldId id="273" r:id="rId11"/>
    <p:sldId id="274" r:id="rId12"/>
    <p:sldId id="280" r:id="rId13"/>
    <p:sldId id="278" r:id="rId14"/>
    <p:sldId id="276" r:id="rId15"/>
    <p:sldId id="270" r:id="rId16"/>
    <p:sldId id="279" r:id="rId17"/>
    <p:sldId id="268" r:id="rId18"/>
    <p:sldId id="269" r:id="rId19"/>
    <p:sldId id="277" r:id="rId20"/>
    <p:sldId id="263" r:id="rId21"/>
    <p:sldId id="264" r:id="rId22"/>
    <p:sldId id="271" r:id="rId23"/>
    <p:sldId id="265" r:id="rId24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 autoAdjust="0"/>
    <p:restoredTop sz="84270" autoAdjust="0"/>
  </p:normalViewPr>
  <p:slideViewPr>
    <p:cSldViewPr snapToGrid="0">
      <p:cViewPr varScale="1">
        <p:scale>
          <a:sx n="100" d="100"/>
          <a:sy n="100" d="100"/>
        </p:scale>
        <p:origin x="7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444D08-2D41-4AB9-BC0E-C95868B1376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L"/>
        </a:p>
      </dgm:t>
    </dgm:pt>
    <dgm:pt modelId="{8437BDEA-23B4-4D3B-B1E2-053A1A6FE0AD}">
      <dgm:prSet phldrT="[Text]"/>
      <dgm:spPr/>
      <dgm:t>
        <a:bodyPr/>
        <a:lstStyle/>
        <a:p>
          <a:r>
            <a:rPr lang="en-US" dirty="0"/>
            <a:t>Initialization</a:t>
          </a:r>
          <a:endParaRPr lang="en-IL" dirty="0"/>
        </a:p>
      </dgm:t>
    </dgm:pt>
    <dgm:pt modelId="{6D2E5E40-4302-4D40-8F4B-97A46321FD06}" type="parTrans" cxnId="{88F24AF4-C4F2-4671-92E6-9F51E7B6EFE6}">
      <dgm:prSet/>
      <dgm:spPr/>
      <dgm:t>
        <a:bodyPr/>
        <a:lstStyle/>
        <a:p>
          <a:endParaRPr lang="en-IL"/>
        </a:p>
      </dgm:t>
    </dgm:pt>
    <dgm:pt modelId="{CF6E98E6-C446-4C21-88A4-6BE464351A02}" type="sibTrans" cxnId="{88F24AF4-C4F2-4671-92E6-9F51E7B6EFE6}">
      <dgm:prSet/>
      <dgm:spPr/>
      <dgm:t>
        <a:bodyPr/>
        <a:lstStyle/>
        <a:p>
          <a:endParaRPr lang="en-IL"/>
        </a:p>
      </dgm:t>
    </dgm:pt>
    <dgm:pt modelId="{492CE017-94BF-4222-809D-9696D42908C5}">
      <dgm:prSet phldrT="[Text]"/>
      <dgm:spPr/>
      <dgm:t>
        <a:bodyPr/>
        <a:lstStyle/>
        <a:p>
          <a:r>
            <a:rPr lang="en-US" dirty="0"/>
            <a:t>Initializes drivers and peripherals</a:t>
          </a:r>
          <a:endParaRPr lang="en-IL" dirty="0"/>
        </a:p>
      </dgm:t>
    </dgm:pt>
    <dgm:pt modelId="{E80AEF26-E12C-4C47-9A58-E2F37EA2F6CF}" type="parTrans" cxnId="{2DC4BBF9-C57F-4F03-A07F-35FB397D5154}">
      <dgm:prSet/>
      <dgm:spPr/>
      <dgm:t>
        <a:bodyPr/>
        <a:lstStyle/>
        <a:p>
          <a:endParaRPr lang="en-IL"/>
        </a:p>
      </dgm:t>
    </dgm:pt>
    <dgm:pt modelId="{0DE83480-9E83-445D-938F-6ACB9C54FFAE}" type="sibTrans" cxnId="{2DC4BBF9-C57F-4F03-A07F-35FB397D5154}">
      <dgm:prSet/>
      <dgm:spPr/>
      <dgm:t>
        <a:bodyPr/>
        <a:lstStyle/>
        <a:p>
          <a:endParaRPr lang="en-IL"/>
        </a:p>
      </dgm:t>
    </dgm:pt>
    <dgm:pt modelId="{20D409BB-9813-499F-B319-A17291A50E8E}">
      <dgm:prSet phldrT="[Text]"/>
      <dgm:spPr/>
      <dgm:t>
        <a:bodyPr/>
        <a:lstStyle/>
        <a:p>
          <a:r>
            <a:rPr lang="en-US" dirty="0"/>
            <a:t>Wait for  Communication</a:t>
          </a:r>
          <a:endParaRPr lang="en-IL" dirty="0"/>
        </a:p>
      </dgm:t>
    </dgm:pt>
    <dgm:pt modelId="{157429D3-C75A-4304-8EFE-3A20010A0DE6}" type="parTrans" cxnId="{1CC9C5BD-C9BD-4766-A4E6-CFF3F7C6C3F9}">
      <dgm:prSet/>
      <dgm:spPr/>
      <dgm:t>
        <a:bodyPr/>
        <a:lstStyle/>
        <a:p>
          <a:endParaRPr lang="en-IL"/>
        </a:p>
      </dgm:t>
    </dgm:pt>
    <dgm:pt modelId="{31A23568-1B66-4357-8724-AE66FE82332E}" type="sibTrans" cxnId="{1CC9C5BD-C9BD-4766-A4E6-CFF3F7C6C3F9}">
      <dgm:prSet/>
      <dgm:spPr/>
      <dgm:t>
        <a:bodyPr/>
        <a:lstStyle/>
        <a:p>
          <a:endParaRPr lang="en-IL"/>
        </a:p>
      </dgm:t>
    </dgm:pt>
    <dgm:pt modelId="{752E4FA3-71C2-4689-BB15-4F78E641922B}">
      <dgm:prSet phldrT="[Text]"/>
      <dgm:spPr/>
      <dgm:t>
        <a:bodyPr/>
        <a:lstStyle/>
        <a:p>
          <a:r>
            <a:rPr lang="en-US" dirty="0"/>
            <a:t>Waits for ground station to request data</a:t>
          </a:r>
          <a:endParaRPr lang="en-IL" dirty="0"/>
        </a:p>
      </dgm:t>
    </dgm:pt>
    <dgm:pt modelId="{C6AD2CCD-EEB3-4BF3-8032-932914853DE1}" type="parTrans" cxnId="{D1815E10-BC6D-404E-9558-EDF3361AB1BE}">
      <dgm:prSet/>
      <dgm:spPr/>
      <dgm:t>
        <a:bodyPr/>
        <a:lstStyle/>
        <a:p>
          <a:endParaRPr lang="en-IL"/>
        </a:p>
      </dgm:t>
    </dgm:pt>
    <dgm:pt modelId="{5E0A9401-8EB1-407F-8E0E-C623B1FA2985}" type="sibTrans" cxnId="{D1815E10-BC6D-404E-9558-EDF3361AB1BE}">
      <dgm:prSet/>
      <dgm:spPr/>
      <dgm:t>
        <a:bodyPr/>
        <a:lstStyle/>
        <a:p>
          <a:endParaRPr lang="en-IL"/>
        </a:p>
      </dgm:t>
    </dgm:pt>
    <dgm:pt modelId="{E668FF70-840F-40AC-BC16-109D652A302D}">
      <dgm:prSet phldrT="[Text]"/>
      <dgm:spPr/>
      <dgm:t>
        <a:bodyPr/>
        <a:lstStyle/>
        <a:p>
          <a:r>
            <a:rPr lang="en-US" dirty="0"/>
            <a:t>Main Loop</a:t>
          </a:r>
          <a:endParaRPr lang="en-IL" dirty="0"/>
        </a:p>
      </dgm:t>
    </dgm:pt>
    <dgm:pt modelId="{1D2FEB93-F60B-4462-ABDC-754E0BC5EA92}" type="parTrans" cxnId="{1DC95FEF-8B55-4930-A77B-0AB055E37979}">
      <dgm:prSet/>
      <dgm:spPr/>
      <dgm:t>
        <a:bodyPr/>
        <a:lstStyle/>
        <a:p>
          <a:endParaRPr lang="en-IL"/>
        </a:p>
      </dgm:t>
    </dgm:pt>
    <dgm:pt modelId="{E3B579A9-3F43-47EC-A705-14DD93BD1AF8}" type="sibTrans" cxnId="{1DC95FEF-8B55-4930-A77B-0AB055E37979}">
      <dgm:prSet/>
      <dgm:spPr/>
      <dgm:t>
        <a:bodyPr/>
        <a:lstStyle/>
        <a:p>
          <a:endParaRPr lang="en-IL"/>
        </a:p>
      </dgm:t>
    </dgm:pt>
    <dgm:pt modelId="{B64F5BF7-483C-4BC5-AC1D-0EBE236CB636}">
      <dgm:prSet phldrT="[Text]"/>
      <dgm:spPr/>
      <dgm:t>
        <a:bodyPr/>
        <a:lstStyle/>
        <a:p>
          <a:r>
            <a:rPr lang="en-US" dirty="0"/>
            <a:t>Acquire Image</a:t>
          </a:r>
          <a:endParaRPr lang="en-IL" dirty="0"/>
        </a:p>
      </dgm:t>
    </dgm:pt>
    <dgm:pt modelId="{6DB10E59-4C92-4EAF-A6FD-F287C4437734}" type="parTrans" cxnId="{FAA35946-6F7F-4061-99EF-6954E65C4DEF}">
      <dgm:prSet/>
      <dgm:spPr/>
      <dgm:t>
        <a:bodyPr/>
        <a:lstStyle/>
        <a:p>
          <a:endParaRPr lang="en-IL"/>
        </a:p>
      </dgm:t>
    </dgm:pt>
    <dgm:pt modelId="{E48FE48B-4D60-4996-86E8-130600A53FC7}" type="sibTrans" cxnId="{FAA35946-6F7F-4061-99EF-6954E65C4DEF}">
      <dgm:prSet/>
      <dgm:spPr/>
      <dgm:t>
        <a:bodyPr/>
        <a:lstStyle/>
        <a:p>
          <a:endParaRPr lang="en-IL"/>
        </a:p>
      </dgm:t>
    </dgm:pt>
    <dgm:pt modelId="{7772D6EE-1310-4564-9406-98E1E354F9E8}">
      <dgm:prSet phldrT="[Text]"/>
      <dgm:spPr/>
      <dgm:t>
        <a:bodyPr/>
        <a:lstStyle/>
        <a:p>
          <a:r>
            <a:rPr lang="en-US" dirty="0"/>
            <a:t>Checks for peripheral health</a:t>
          </a:r>
          <a:endParaRPr lang="en-IL" dirty="0"/>
        </a:p>
      </dgm:t>
    </dgm:pt>
    <dgm:pt modelId="{69293DB2-20D2-4D40-8725-CAB581F66476}" type="parTrans" cxnId="{4830BFF2-D8E3-4919-B3F0-B0AB66106B32}">
      <dgm:prSet/>
      <dgm:spPr/>
      <dgm:t>
        <a:bodyPr/>
        <a:lstStyle/>
        <a:p>
          <a:endParaRPr lang="en-IL"/>
        </a:p>
      </dgm:t>
    </dgm:pt>
    <dgm:pt modelId="{53AF2DCB-5B2F-4A1E-8A37-32C433FB508E}" type="sibTrans" cxnId="{4830BFF2-D8E3-4919-B3F0-B0AB66106B32}">
      <dgm:prSet/>
      <dgm:spPr/>
      <dgm:t>
        <a:bodyPr/>
        <a:lstStyle/>
        <a:p>
          <a:endParaRPr lang="en-IL"/>
        </a:p>
      </dgm:t>
    </dgm:pt>
    <dgm:pt modelId="{9460BC32-4A70-419D-B826-A91CF882277F}">
      <dgm:prSet phldrT="[Text]"/>
      <dgm:spPr/>
      <dgm:t>
        <a:bodyPr/>
        <a:lstStyle/>
        <a:p>
          <a:r>
            <a:rPr lang="en-US" dirty="0"/>
            <a:t>Compress Image</a:t>
          </a:r>
          <a:endParaRPr lang="en-IL" dirty="0"/>
        </a:p>
      </dgm:t>
    </dgm:pt>
    <dgm:pt modelId="{AF269B05-E45A-4D3E-8B20-D97DC51FFC1A}" type="parTrans" cxnId="{F27B4886-6752-434D-8BD3-6FF783B40A0A}">
      <dgm:prSet/>
      <dgm:spPr/>
      <dgm:t>
        <a:bodyPr/>
        <a:lstStyle/>
        <a:p>
          <a:endParaRPr lang="en-IL"/>
        </a:p>
      </dgm:t>
    </dgm:pt>
    <dgm:pt modelId="{38FA05EE-38E9-409D-81D5-F1B98BD279FE}" type="sibTrans" cxnId="{F27B4886-6752-434D-8BD3-6FF783B40A0A}">
      <dgm:prSet/>
      <dgm:spPr/>
      <dgm:t>
        <a:bodyPr/>
        <a:lstStyle/>
        <a:p>
          <a:endParaRPr lang="en-IL"/>
        </a:p>
      </dgm:t>
    </dgm:pt>
    <dgm:pt modelId="{B2113926-81EB-4C30-BD07-16F0D911B340}">
      <dgm:prSet phldrT="[Text]"/>
      <dgm:spPr/>
      <dgm:t>
        <a:bodyPr/>
        <a:lstStyle/>
        <a:p>
          <a:r>
            <a:rPr lang="en-US" dirty="0"/>
            <a:t>Acquire IMU Samples</a:t>
          </a:r>
          <a:endParaRPr lang="en-IL" dirty="0"/>
        </a:p>
      </dgm:t>
    </dgm:pt>
    <dgm:pt modelId="{28D0D562-2F84-4EAF-A6B7-9B7B335B0F42}" type="parTrans" cxnId="{653BE6B4-294B-4D05-AB4D-F551B393B7AD}">
      <dgm:prSet/>
      <dgm:spPr/>
      <dgm:t>
        <a:bodyPr/>
        <a:lstStyle/>
        <a:p>
          <a:endParaRPr lang="en-IL"/>
        </a:p>
      </dgm:t>
    </dgm:pt>
    <dgm:pt modelId="{6E018C7D-A004-459D-A7E7-D7FB76950E0A}" type="sibTrans" cxnId="{653BE6B4-294B-4D05-AB4D-F551B393B7AD}">
      <dgm:prSet/>
      <dgm:spPr/>
      <dgm:t>
        <a:bodyPr/>
        <a:lstStyle/>
        <a:p>
          <a:endParaRPr lang="en-IL"/>
        </a:p>
      </dgm:t>
    </dgm:pt>
    <dgm:pt modelId="{031E1D4F-7164-4AF8-BE2B-A9123B0D94A0}">
      <dgm:prSet phldrT="[Text]"/>
      <dgm:spPr/>
      <dgm:t>
        <a:bodyPr/>
        <a:lstStyle/>
        <a:p>
          <a:r>
            <a:rPr lang="en-US" dirty="0"/>
            <a:t>Send Data to Wi-Fi module</a:t>
          </a:r>
          <a:endParaRPr lang="en-IL" dirty="0"/>
        </a:p>
      </dgm:t>
    </dgm:pt>
    <dgm:pt modelId="{C7D381A8-5642-4715-9B43-BF5205C141C1}" type="parTrans" cxnId="{2F5E4D69-3D32-4091-A763-FBB894E9B0E0}">
      <dgm:prSet/>
      <dgm:spPr/>
      <dgm:t>
        <a:bodyPr/>
        <a:lstStyle/>
        <a:p>
          <a:endParaRPr lang="en-IL"/>
        </a:p>
      </dgm:t>
    </dgm:pt>
    <dgm:pt modelId="{6B91440B-5877-4832-8BAE-272030ED464A}" type="sibTrans" cxnId="{2F5E4D69-3D32-4091-A763-FBB894E9B0E0}">
      <dgm:prSet/>
      <dgm:spPr/>
      <dgm:t>
        <a:bodyPr/>
        <a:lstStyle/>
        <a:p>
          <a:endParaRPr lang="en-IL"/>
        </a:p>
      </dgm:t>
    </dgm:pt>
    <dgm:pt modelId="{3B31697C-AAAA-47E1-81CD-C62973381F3C}" type="pres">
      <dgm:prSet presAssocID="{02444D08-2D41-4AB9-BC0E-C95868B13760}" presName="linear" presStyleCnt="0">
        <dgm:presLayoutVars>
          <dgm:dir/>
          <dgm:animLvl val="lvl"/>
          <dgm:resizeHandles val="exact"/>
        </dgm:presLayoutVars>
      </dgm:prSet>
      <dgm:spPr/>
    </dgm:pt>
    <dgm:pt modelId="{3D19F3DF-959D-4B3A-AD40-B7A5A695FA32}" type="pres">
      <dgm:prSet presAssocID="{8437BDEA-23B4-4D3B-B1E2-053A1A6FE0AD}" presName="parentLin" presStyleCnt="0"/>
      <dgm:spPr/>
    </dgm:pt>
    <dgm:pt modelId="{FB779ECD-306B-4D63-AAE7-F2B9553BEC5F}" type="pres">
      <dgm:prSet presAssocID="{8437BDEA-23B4-4D3B-B1E2-053A1A6FE0AD}" presName="parentLeftMargin" presStyleLbl="node1" presStyleIdx="0" presStyleCnt="3"/>
      <dgm:spPr/>
    </dgm:pt>
    <dgm:pt modelId="{14191706-4BD6-4BB7-9034-C3D85F431D64}" type="pres">
      <dgm:prSet presAssocID="{8437BDEA-23B4-4D3B-B1E2-053A1A6FE0A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9537A47-AF52-48CE-9EF3-5A3AC3F406D3}" type="pres">
      <dgm:prSet presAssocID="{8437BDEA-23B4-4D3B-B1E2-053A1A6FE0AD}" presName="negativeSpace" presStyleCnt="0"/>
      <dgm:spPr/>
    </dgm:pt>
    <dgm:pt modelId="{5A6AA3A7-F60F-4F45-955E-14E984652800}" type="pres">
      <dgm:prSet presAssocID="{8437BDEA-23B4-4D3B-B1E2-053A1A6FE0AD}" presName="childText" presStyleLbl="conFgAcc1" presStyleIdx="0" presStyleCnt="3">
        <dgm:presLayoutVars>
          <dgm:bulletEnabled val="1"/>
        </dgm:presLayoutVars>
      </dgm:prSet>
      <dgm:spPr/>
    </dgm:pt>
    <dgm:pt modelId="{63F4642A-E9FF-4925-A41E-6A12AB9826D7}" type="pres">
      <dgm:prSet presAssocID="{CF6E98E6-C446-4C21-88A4-6BE464351A02}" presName="spaceBetweenRectangles" presStyleCnt="0"/>
      <dgm:spPr/>
    </dgm:pt>
    <dgm:pt modelId="{1732AAA5-61A7-4D64-9D88-D1256F47139A}" type="pres">
      <dgm:prSet presAssocID="{20D409BB-9813-499F-B319-A17291A50E8E}" presName="parentLin" presStyleCnt="0"/>
      <dgm:spPr/>
    </dgm:pt>
    <dgm:pt modelId="{E5889684-DDB7-4C63-808F-8DF06941B775}" type="pres">
      <dgm:prSet presAssocID="{20D409BB-9813-499F-B319-A17291A50E8E}" presName="parentLeftMargin" presStyleLbl="node1" presStyleIdx="0" presStyleCnt="3"/>
      <dgm:spPr/>
    </dgm:pt>
    <dgm:pt modelId="{55FC2D2A-EFD8-4D94-B38E-1382B14F23FF}" type="pres">
      <dgm:prSet presAssocID="{20D409BB-9813-499F-B319-A17291A50E8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838FBA8-538E-4745-B6D4-2F57F915E0D0}" type="pres">
      <dgm:prSet presAssocID="{20D409BB-9813-499F-B319-A17291A50E8E}" presName="negativeSpace" presStyleCnt="0"/>
      <dgm:spPr/>
    </dgm:pt>
    <dgm:pt modelId="{904B9EAA-A979-4EEA-83D8-C238BE0AC85B}" type="pres">
      <dgm:prSet presAssocID="{20D409BB-9813-499F-B319-A17291A50E8E}" presName="childText" presStyleLbl="conFgAcc1" presStyleIdx="1" presStyleCnt="3">
        <dgm:presLayoutVars>
          <dgm:bulletEnabled val="1"/>
        </dgm:presLayoutVars>
      </dgm:prSet>
      <dgm:spPr/>
    </dgm:pt>
    <dgm:pt modelId="{6F92B595-5760-4162-A28F-0CD82194419B}" type="pres">
      <dgm:prSet presAssocID="{31A23568-1B66-4357-8724-AE66FE82332E}" presName="spaceBetweenRectangles" presStyleCnt="0"/>
      <dgm:spPr/>
    </dgm:pt>
    <dgm:pt modelId="{2CD27197-75B6-4461-BF91-4C561C783E4E}" type="pres">
      <dgm:prSet presAssocID="{E668FF70-840F-40AC-BC16-109D652A302D}" presName="parentLin" presStyleCnt="0"/>
      <dgm:spPr/>
    </dgm:pt>
    <dgm:pt modelId="{3DDF5EE6-BABC-46AF-A34B-FDFF001AC243}" type="pres">
      <dgm:prSet presAssocID="{E668FF70-840F-40AC-BC16-109D652A302D}" presName="parentLeftMargin" presStyleLbl="node1" presStyleIdx="1" presStyleCnt="3"/>
      <dgm:spPr/>
    </dgm:pt>
    <dgm:pt modelId="{FDF45EC1-ED15-4C54-B87D-AE8447706362}" type="pres">
      <dgm:prSet presAssocID="{E668FF70-840F-40AC-BC16-109D652A302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8B0866C-309B-4A4D-8D26-3475A596ABF2}" type="pres">
      <dgm:prSet presAssocID="{E668FF70-840F-40AC-BC16-109D652A302D}" presName="negativeSpace" presStyleCnt="0"/>
      <dgm:spPr/>
    </dgm:pt>
    <dgm:pt modelId="{5666C79F-2C42-4FE2-B1F4-F39771556B39}" type="pres">
      <dgm:prSet presAssocID="{E668FF70-840F-40AC-BC16-109D652A302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1815E10-BC6D-404E-9558-EDF3361AB1BE}" srcId="{20D409BB-9813-499F-B319-A17291A50E8E}" destId="{752E4FA3-71C2-4689-BB15-4F78E641922B}" srcOrd="0" destOrd="0" parTransId="{C6AD2CCD-EEB3-4BF3-8032-932914853DE1}" sibTransId="{5E0A9401-8EB1-407F-8E0E-C623B1FA2985}"/>
    <dgm:cxn modelId="{F80DCB16-030B-435C-8C3E-DD7F8BA1ADCE}" type="presOf" srcId="{20D409BB-9813-499F-B319-A17291A50E8E}" destId="{55FC2D2A-EFD8-4D94-B38E-1382B14F23FF}" srcOrd="1" destOrd="0" presId="urn:microsoft.com/office/officeart/2005/8/layout/list1"/>
    <dgm:cxn modelId="{0D9B591D-03E4-4B34-947C-D2985904477A}" type="presOf" srcId="{B64F5BF7-483C-4BC5-AC1D-0EBE236CB636}" destId="{5666C79F-2C42-4FE2-B1F4-F39771556B39}" srcOrd="0" destOrd="0" presId="urn:microsoft.com/office/officeart/2005/8/layout/list1"/>
    <dgm:cxn modelId="{57BD0023-24F8-4BB3-9DE8-416A2A4C5F15}" type="presOf" srcId="{02444D08-2D41-4AB9-BC0E-C95868B13760}" destId="{3B31697C-AAAA-47E1-81CD-C62973381F3C}" srcOrd="0" destOrd="0" presId="urn:microsoft.com/office/officeart/2005/8/layout/list1"/>
    <dgm:cxn modelId="{A7DEAB24-654A-49E6-A42F-21A27235064E}" type="presOf" srcId="{E668FF70-840F-40AC-BC16-109D652A302D}" destId="{FDF45EC1-ED15-4C54-B87D-AE8447706362}" srcOrd="1" destOrd="0" presId="urn:microsoft.com/office/officeart/2005/8/layout/list1"/>
    <dgm:cxn modelId="{D3F50561-E16F-4080-9C86-A35DFA04AB69}" type="presOf" srcId="{E668FF70-840F-40AC-BC16-109D652A302D}" destId="{3DDF5EE6-BABC-46AF-A34B-FDFF001AC243}" srcOrd="0" destOrd="0" presId="urn:microsoft.com/office/officeart/2005/8/layout/list1"/>
    <dgm:cxn modelId="{12A21D64-7FD6-4C0D-A1D2-0388B3F0B7FE}" type="presOf" srcId="{8437BDEA-23B4-4D3B-B1E2-053A1A6FE0AD}" destId="{FB779ECD-306B-4D63-AAE7-F2B9553BEC5F}" srcOrd="0" destOrd="0" presId="urn:microsoft.com/office/officeart/2005/8/layout/list1"/>
    <dgm:cxn modelId="{FAA35946-6F7F-4061-99EF-6954E65C4DEF}" srcId="{E668FF70-840F-40AC-BC16-109D652A302D}" destId="{B64F5BF7-483C-4BC5-AC1D-0EBE236CB636}" srcOrd="0" destOrd="0" parTransId="{6DB10E59-4C92-4EAF-A6FD-F287C4437734}" sibTransId="{E48FE48B-4D60-4996-86E8-130600A53FC7}"/>
    <dgm:cxn modelId="{FD1ABC67-6722-48FB-9F57-D5180239EDCC}" type="presOf" srcId="{9460BC32-4A70-419D-B826-A91CF882277F}" destId="{5666C79F-2C42-4FE2-B1F4-F39771556B39}" srcOrd="0" destOrd="1" presId="urn:microsoft.com/office/officeart/2005/8/layout/list1"/>
    <dgm:cxn modelId="{2F5E4D69-3D32-4091-A763-FBB894E9B0E0}" srcId="{E668FF70-840F-40AC-BC16-109D652A302D}" destId="{031E1D4F-7164-4AF8-BE2B-A9123B0D94A0}" srcOrd="3" destOrd="0" parTransId="{C7D381A8-5642-4715-9B43-BF5205C141C1}" sibTransId="{6B91440B-5877-4832-8BAE-272030ED464A}"/>
    <dgm:cxn modelId="{DE7B8779-F65A-4DCB-9603-B0BF32AC1080}" type="presOf" srcId="{20D409BB-9813-499F-B319-A17291A50E8E}" destId="{E5889684-DDB7-4C63-808F-8DF06941B775}" srcOrd="0" destOrd="0" presId="urn:microsoft.com/office/officeart/2005/8/layout/list1"/>
    <dgm:cxn modelId="{F27B4886-6752-434D-8BD3-6FF783B40A0A}" srcId="{E668FF70-840F-40AC-BC16-109D652A302D}" destId="{9460BC32-4A70-419D-B826-A91CF882277F}" srcOrd="1" destOrd="0" parTransId="{AF269B05-E45A-4D3E-8B20-D97DC51FFC1A}" sibTransId="{38FA05EE-38E9-409D-81D5-F1B98BD279FE}"/>
    <dgm:cxn modelId="{4FB5E997-B792-4594-B441-7526BF10A412}" type="presOf" srcId="{8437BDEA-23B4-4D3B-B1E2-053A1A6FE0AD}" destId="{14191706-4BD6-4BB7-9034-C3D85F431D64}" srcOrd="1" destOrd="0" presId="urn:microsoft.com/office/officeart/2005/8/layout/list1"/>
    <dgm:cxn modelId="{0FB46E9F-4E1A-4D92-A87B-9A6F90CE25E0}" type="presOf" srcId="{492CE017-94BF-4222-809D-9696D42908C5}" destId="{5A6AA3A7-F60F-4F45-955E-14E984652800}" srcOrd="0" destOrd="0" presId="urn:microsoft.com/office/officeart/2005/8/layout/list1"/>
    <dgm:cxn modelId="{DF02CAAF-4484-4162-A4A2-792147585726}" type="presOf" srcId="{031E1D4F-7164-4AF8-BE2B-A9123B0D94A0}" destId="{5666C79F-2C42-4FE2-B1F4-F39771556B39}" srcOrd="0" destOrd="3" presId="urn:microsoft.com/office/officeart/2005/8/layout/list1"/>
    <dgm:cxn modelId="{653BE6B4-294B-4D05-AB4D-F551B393B7AD}" srcId="{E668FF70-840F-40AC-BC16-109D652A302D}" destId="{B2113926-81EB-4C30-BD07-16F0D911B340}" srcOrd="2" destOrd="0" parTransId="{28D0D562-2F84-4EAF-A6B7-9B7B335B0F42}" sibTransId="{6E018C7D-A004-459D-A7E7-D7FB76950E0A}"/>
    <dgm:cxn modelId="{1CC9C5BD-C9BD-4766-A4E6-CFF3F7C6C3F9}" srcId="{02444D08-2D41-4AB9-BC0E-C95868B13760}" destId="{20D409BB-9813-499F-B319-A17291A50E8E}" srcOrd="1" destOrd="0" parTransId="{157429D3-C75A-4304-8EFE-3A20010A0DE6}" sibTransId="{31A23568-1B66-4357-8724-AE66FE82332E}"/>
    <dgm:cxn modelId="{525114D4-A36B-4C63-8A8E-44090A12E1B8}" type="presOf" srcId="{7772D6EE-1310-4564-9406-98E1E354F9E8}" destId="{5A6AA3A7-F60F-4F45-955E-14E984652800}" srcOrd="0" destOrd="1" presId="urn:microsoft.com/office/officeart/2005/8/layout/list1"/>
    <dgm:cxn modelId="{21370AE1-897A-40E8-921B-33047E5B6420}" type="presOf" srcId="{B2113926-81EB-4C30-BD07-16F0D911B340}" destId="{5666C79F-2C42-4FE2-B1F4-F39771556B39}" srcOrd="0" destOrd="2" presId="urn:microsoft.com/office/officeart/2005/8/layout/list1"/>
    <dgm:cxn modelId="{0E472AE4-B6C0-428D-9BDB-99C32C6210D8}" type="presOf" srcId="{752E4FA3-71C2-4689-BB15-4F78E641922B}" destId="{904B9EAA-A979-4EEA-83D8-C238BE0AC85B}" srcOrd="0" destOrd="0" presId="urn:microsoft.com/office/officeart/2005/8/layout/list1"/>
    <dgm:cxn modelId="{1DC95FEF-8B55-4930-A77B-0AB055E37979}" srcId="{02444D08-2D41-4AB9-BC0E-C95868B13760}" destId="{E668FF70-840F-40AC-BC16-109D652A302D}" srcOrd="2" destOrd="0" parTransId="{1D2FEB93-F60B-4462-ABDC-754E0BC5EA92}" sibTransId="{E3B579A9-3F43-47EC-A705-14DD93BD1AF8}"/>
    <dgm:cxn modelId="{4830BFF2-D8E3-4919-B3F0-B0AB66106B32}" srcId="{8437BDEA-23B4-4D3B-B1E2-053A1A6FE0AD}" destId="{7772D6EE-1310-4564-9406-98E1E354F9E8}" srcOrd="1" destOrd="0" parTransId="{69293DB2-20D2-4D40-8725-CAB581F66476}" sibTransId="{53AF2DCB-5B2F-4A1E-8A37-32C433FB508E}"/>
    <dgm:cxn modelId="{88F24AF4-C4F2-4671-92E6-9F51E7B6EFE6}" srcId="{02444D08-2D41-4AB9-BC0E-C95868B13760}" destId="{8437BDEA-23B4-4D3B-B1E2-053A1A6FE0AD}" srcOrd="0" destOrd="0" parTransId="{6D2E5E40-4302-4D40-8F4B-97A46321FD06}" sibTransId="{CF6E98E6-C446-4C21-88A4-6BE464351A02}"/>
    <dgm:cxn modelId="{2DC4BBF9-C57F-4F03-A07F-35FB397D5154}" srcId="{8437BDEA-23B4-4D3B-B1E2-053A1A6FE0AD}" destId="{492CE017-94BF-4222-809D-9696D42908C5}" srcOrd="0" destOrd="0" parTransId="{E80AEF26-E12C-4C47-9A58-E2F37EA2F6CF}" sibTransId="{0DE83480-9E83-445D-938F-6ACB9C54FFAE}"/>
    <dgm:cxn modelId="{D38DA850-4350-4F32-A6EE-ED8141483E74}" type="presParOf" srcId="{3B31697C-AAAA-47E1-81CD-C62973381F3C}" destId="{3D19F3DF-959D-4B3A-AD40-B7A5A695FA32}" srcOrd="0" destOrd="0" presId="urn:microsoft.com/office/officeart/2005/8/layout/list1"/>
    <dgm:cxn modelId="{8E7EA847-E0BC-486E-85F3-058F7D5B15F5}" type="presParOf" srcId="{3D19F3DF-959D-4B3A-AD40-B7A5A695FA32}" destId="{FB779ECD-306B-4D63-AAE7-F2B9553BEC5F}" srcOrd="0" destOrd="0" presId="urn:microsoft.com/office/officeart/2005/8/layout/list1"/>
    <dgm:cxn modelId="{3C4D12A2-01A4-4BB1-A89C-73C6D5A1F4FF}" type="presParOf" srcId="{3D19F3DF-959D-4B3A-AD40-B7A5A695FA32}" destId="{14191706-4BD6-4BB7-9034-C3D85F431D64}" srcOrd="1" destOrd="0" presId="urn:microsoft.com/office/officeart/2005/8/layout/list1"/>
    <dgm:cxn modelId="{87692B30-2512-47CC-8AA5-A7CB40A46868}" type="presParOf" srcId="{3B31697C-AAAA-47E1-81CD-C62973381F3C}" destId="{69537A47-AF52-48CE-9EF3-5A3AC3F406D3}" srcOrd="1" destOrd="0" presId="urn:microsoft.com/office/officeart/2005/8/layout/list1"/>
    <dgm:cxn modelId="{62D669FC-46CB-4EA6-84DA-29FBEAD4F961}" type="presParOf" srcId="{3B31697C-AAAA-47E1-81CD-C62973381F3C}" destId="{5A6AA3A7-F60F-4F45-955E-14E984652800}" srcOrd="2" destOrd="0" presId="urn:microsoft.com/office/officeart/2005/8/layout/list1"/>
    <dgm:cxn modelId="{4F886649-06B7-4FA8-9A3B-A75B5D5EF5D0}" type="presParOf" srcId="{3B31697C-AAAA-47E1-81CD-C62973381F3C}" destId="{63F4642A-E9FF-4925-A41E-6A12AB9826D7}" srcOrd="3" destOrd="0" presId="urn:microsoft.com/office/officeart/2005/8/layout/list1"/>
    <dgm:cxn modelId="{842D0B51-06D1-48E5-BE63-D1EDBB5ACAE5}" type="presParOf" srcId="{3B31697C-AAAA-47E1-81CD-C62973381F3C}" destId="{1732AAA5-61A7-4D64-9D88-D1256F47139A}" srcOrd="4" destOrd="0" presId="urn:microsoft.com/office/officeart/2005/8/layout/list1"/>
    <dgm:cxn modelId="{8E196354-C6EA-4028-AB10-7DB010B42241}" type="presParOf" srcId="{1732AAA5-61A7-4D64-9D88-D1256F47139A}" destId="{E5889684-DDB7-4C63-808F-8DF06941B775}" srcOrd="0" destOrd="0" presId="urn:microsoft.com/office/officeart/2005/8/layout/list1"/>
    <dgm:cxn modelId="{E7EE9577-45F4-4F5C-8349-E4D73EAFC236}" type="presParOf" srcId="{1732AAA5-61A7-4D64-9D88-D1256F47139A}" destId="{55FC2D2A-EFD8-4D94-B38E-1382B14F23FF}" srcOrd="1" destOrd="0" presId="urn:microsoft.com/office/officeart/2005/8/layout/list1"/>
    <dgm:cxn modelId="{9C6E7BA4-EB5A-45F6-A211-FCA11AFF69F3}" type="presParOf" srcId="{3B31697C-AAAA-47E1-81CD-C62973381F3C}" destId="{A838FBA8-538E-4745-B6D4-2F57F915E0D0}" srcOrd="5" destOrd="0" presId="urn:microsoft.com/office/officeart/2005/8/layout/list1"/>
    <dgm:cxn modelId="{06F9E319-BA47-48A5-AB25-79AD4B30E0F6}" type="presParOf" srcId="{3B31697C-AAAA-47E1-81CD-C62973381F3C}" destId="{904B9EAA-A979-4EEA-83D8-C238BE0AC85B}" srcOrd="6" destOrd="0" presId="urn:microsoft.com/office/officeart/2005/8/layout/list1"/>
    <dgm:cxn modelId="{11F84A2B-C089-4B37-974B-5A06413F8451}" type="presParOf" srcId="{3B31697C-AAAA-47E1-81CD-C62973381F3C}" destId="{6F92B595-5760-4162-A28F-0CD82194419B}" srcOrd="7" destOrd="0" presId="urn:microsoft.com/office/officeart/2005/8/layout/list1"/>
    <dgm:cxn modelId="{2E5ECF61-A477-412C-8509-3B0B6B5FFC1F}" type="presParOf" srcId="{3B31697C-AAAA-47E1-81CD-C62973381F3C}" destId="{2CD27197-75B6-4461-BF91-4C561C783E4E}" srcOrd="8" destOrd="0" presId="urn:microsoft.com/office/officeart/2005/8/layout/list1"/>
    <dgm:cxn modelId="{FAC1CAF1-F24D-4A59-9363-AFA9F032AA4E}" type="presParOf" srcId="{2CD27197-75B6-4461-BF91-4C561C783E4E}" destId="{3DDF5EE6-BABC-46AF-A34B-FDFF001AC243}" srcOrd="0" destOrd="0" presId="urn:microsoft.com/office/officeart/2005/8/layout/list1"/>
    <dgm:cxn modelId="{3F024FF1-E581-4172-9C15-43FDA5533349}" type="presParOf" srcId="{2CD27197-75B6-4461-BF91-4C561C783E4E}" destId="{FDF45EC1-ED15-4C54-B87D-AE8447706362}" srcOrd="1" destOrd="0" presId="urn:microsoft.com/office/officeart/2005/8/layout/list1"/>
    <dgm:cxn modelId="{FCE7902C-5FE9-46F1-91AF-B19B194AAFA8}" type="presParOf" srcId="{3B31697C-AAAA-47E1-81CD-C62973381F3C}" destId="{D8B0866C-309B-4A4D-8D26-3475A596ABF2}" srcOrd="9" destOrd="0" presId="urn:microsoft.com/office/officeart/2005/8/layout/list1"/>
    <dgm:cxn modelId="{8A1BD882-C32A-41A3-B852-2CD51C33B6A4}" type="presParOf" srcId="{3B31697C-AAAA-47E1-81CD-C62973381F3C}" destId="{5666C79F-2C42-4FE2-B1F4-F39771556B3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AA3A7-F60F-4F45-955E-14E984652800}">
      <dsp:nvSpPr>
        <dsp:cNvPr id="0" name=""/>
        <dsp:cNvSpPr/>
      </dsp:nvSpPr>
      <dsp:spPr>
        <a:xfrm>
          <a:off x="0" y="423378"/>
          <a:ext cx="10903163" cy="1223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6207" tIns="437388" rIns="84620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Initializes drivers and peripherals</a:t>
          </a:r>
          <a:endParaRPr lang="en-IL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Checks for peripheral health</a:t>
          </a:r>
          <a:endParaRPr lang="en-IL" sz="2100" kern="1200" dirty="0"/>
        </a:p>
      </dsp:txBody>
      <dsp:txXfrm>
        <a:off x="0" y="423378"/>
        <a:ext cx="10903163" cy="1223775"/>
      </dsp:txXfrm>
    </dsp:sp>
    <dsp:sp modelId="{14191706-4BD6-4BB7-9034-C3D85F431D64}">
      <dsp:nvSpPr>
        <dsp:cNvPr id="0" name=""/>
        <dsp:cNvSpPr/>
      </dsp:nvSpPr>
      <dsp:spPr>
        <a:xfrm>
          <a:off x="545158" y="113418"/>
          <a:ext cx="7632214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80" tIns="0" rIns="28848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Initialization</a:t>
          </a:r>
          <a:endParaRPr lang="en-IL" sz="2100" kern="1200" dirty="0"/>
        </a:p>
      </dsp:txBody>
      <dsp:txXfrm>
        <a:off x="575420" y="143680"/>
        <a:ext cx="7571690" cy="559396"/>
      </dsp:txXfrm>
    </dsp:sp>
    <dsp:sp modelId="{904B9EAA-A979-4EEA-83D8-C238BE0AC85B}">
      <dsp:nvSpPr>
        <dsp:cNvPr id="0" name=""/>
        <dsp:cNvSpPr/>
      </dsp:nvSpPr>
      <dsp:spPr>
        <a:xfrm>
          <a:off x="0" y="2070513"/>
          <a:ext cx="10903163" cy="8930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6207" tIns="437388" rIns="84620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Waits for ground station to request data</a:t>
          </a:r>
          <a:endParaRPr lang="en-IL" sz="2100" kern="1200" dirty="0"/>
        </a:p>
      </dsp:txBody>
      <dsp:txXfrm>
        <a:off x="0" y="2070513"/>
        <a:ext cx="10903163" cy="893025"/>
      </dsp:txXfrm>
    </dsp:sp>
    <dsp:sp modelId="{55FC2D2A-EFD8-4D94-B38E-1382B14F23FF}">
      <dsp:nvSpPr>
        <dsp:cNvPr id="0" name=""/>
        <dsp:cNvSpPr/>
      </dsp:nvSpPr>
      <dsp:spPr>
        <a:xfrm>
          <a:off x="545158" y="1760553"/>
          <a:ext cx="7632214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80" tIns="0" rIns="28848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Wait for  Communication</a:t>
          </a:r>
          <a:endParaRPr lang="en-IL" sz="2100" kern="1200" dirty="0"/>
        </a:p>
      </dsp:txBody>
      <dsp:txXfrm>
        <a:off x="575420" y="1790815"/>
        <a:ext cx="7571690" cy="559396"/>
      </dsp:txXfrm>
    </dsp:sp>
    <dsp:sp modelId="{5666C79F-2C42-4FE2-B1F4-F39771556B39}">
      <dsp:nvSpPr>
        <dsp:cNvPr id="0" name=""/>
        <dsp:cNvSpPr/>
      </dsp:nvSpPr>
      <dsp:spPr>
        <a:xfrm>
          <a:off x="0" y="3386898"/>
          <a:ext cx="10903163" cy="1918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6207" tIns="437388" rIns="84620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Acquire Image</a:t>
          </a:r>
          <a:endParaRPr lang="en-IL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Compress Image</a:t>
          </a:r>
          <a:endParaRPr lang="en-IL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Acquire IMU Samples</a:t>
          </a:r>
          <a:endParaRPr lang="en-IL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Send Data to Wi-Fi module</a:t>
          </a:r>
          <a:endParaRPr lang="en-IL" sz="2100" kern="1200" dirty="0"/>
        </a:p>
      </dsp:txBody>
      <dsp:txXfrm>
        <a:off x="0" y="3386898"/>
        <a:ext cx="10903163" cy="1918350"/>
      </dsp:txXfrm>
    </dsp:sp>
    <dsp:sp modelId="{FDF45EC1-ED15-4C54-B87D-AE8447706362}">
      <dsp:nvSpPr>
        <dsp:cNvPr id="0" name=""/>
        <dsp:cNvSpPr/>
      </dsp:nvSpPr>
      <dsp:spPr>
        <a:xfrm>
          <a:off x="545158" y="3076938"/>
          <a:ext cx="7632214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80" tIns="0" rIns="28848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Main Loop</a:t>
          </a:r>
          <a:endParaRPr lang="en-IL" sz="2100" kern="1200" dirty="0"/>
        </a:p>
      </dsp:txBody>
      <dsp:txXfrm>
        <a:off x="575420" y="3107200"/>
        <a:ext cx="7571690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B1D9E-0F9A-4E9C-8D92-12F5A1C24BBD}" type="datetimeFigureOut">
              <a:rPr lang="en-IL" smtClean="0"/>
              <a:t>30/12/2020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6D42A-99C0-4DA1-A45D-D398D6406C9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58453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r" rtl="1">
              <a:buAutoNum type="arabicPeriod"/>
            </a:pPr>
            <a:r>
              <a:rPr lang="he-IL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ר</a:t>
            </a:r>
            <a:r>
              <a:rPr lang="he-IL" b="1" i="0" dirty="0">
                <a:solidFill>
                  <a:srgbClr val="000000"/>
                </a:solidFill>
                <a:effectLst/>
                <a:latin typeface="ShualBold"/>
              </a:rPr>
              <a:t>פאל מציגה: רחפנים שטסים בתוך מבנה ומזהים אם האנשים בו חמושים</a:t>
            </a:r>
          </a:p>
          <a:p>
            <a:pPr marL="228600" indent="-228600" algn="r" rtl="1">
              <a:buAutoNum type="arabicPeriod"/>
            </a:pPr>
            <a:r>
              <a:rPr lang="he-IL" b="1" i="0" dirty="0">
                <a:solidFill>
                  <a:srgbClr val="000000"/>
                </a:solidFill>
                <a:effectLst/>
                <a:latin typeface="ShualBold"/>
              </a:rPr>
              <a:t>התעניינות מצד ענקיות טכנולוגיה (גוגל, מייקרוסופט...) עם גידול שוק משמעותי</a:t>
            </a:r>
          </a:p>
          <a:p>
            <a:pPr marL="228600" indent="-228600" algn="r" rtl="1">
              <a:buAutoNum type="arabicPeriod"/>
            </a:pPr>
            <a:r>
              <a:rPr lang="he-IL" b="1" i="0" dirty="0">
                <a:solidFill>
                  <a:srgbClr val="000000"/>
                </a:solidFill>
                <a:effectLst/>
                <a:latin typeface="ShualBold"/>
              </a:rPr>
              <a:t>מאמר שסוקר בנייה של מצלמה מסונכרנת למדיד </a:t>
            </a:r>
            <a:r>
              <a:rPr lang="en-US" b="1" i="0" dirty="0">
                <a:solidFill>
                  <a:srgbClr val="000000"/>
                </a:solidFill>
                <a:effectLst/>
                <a:latin typeface="ShualBold"/>
              </a:rPr>
              <a:t>IMU</a:t>
            </a:r>
            <a:r>
              <a:rPr lang="he-IL" b="1" i="0" dirty="0">
                <a:solidFill>
                  <a:srgbClr val="000000"/>
                </a:solidFill>
                <a:effectLst/>
                <a:latin typeface="ShualBold"/>
              </a:rPr>
              <a:t>, עם סטאפ יחסית גדול ומסורבל</a:t>
            </a:r>
          </a:p>
          <a:p>
            <a:pPr marL="0" indent="0" algn="r" rtl="1">
              <a:buNone/>
            </a:pPr>
            <a:endParaRPr lang="he-IL" b="1" i="0" dirty="0">
              <a:solidFill>
                <a:srgbClr val="000000"/>
              </a:solidFill>
              <a:effectLst/>
              <a:latin typeface="ShualBold"/>
            </a:endParaRPr>
          </a:p>
          <a:p>
            <a:pPr marL="228600" indent="-228600" algn="r" rtl="1">
              <a:buAutoNum type="arabicPeriod"/>
            </a:pPr>
            <a:endParaRPr lang="he-IL" b="1" i="0" dirty="0">
              <a:solidFill>
                <a:srgbClr val="000000"/>
              </a:solidFill>
              <a:effectLst/>
              <a:latin typeface="ShualBold"/>
            </a:endParaRP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6D42A-99C0-4DA1-A45D-D398D6406C92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55479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אירוע הטיימר מסנכרן את תחילת הצילום, לאחר מכן מיד מתחילה הדחיסה, והשליחה בעקבות סיום הדחיסה.</a:t>
            </a:r>
          </a:p>
          <a:p>
            <a:pPr algn="r" rtl="1"/>
            <a:r>
              <a:rPr lang="he-IL" dirty="0"/>
              <a:t>יש לדאוג לבניית תזמונים שלא גורמת לגלישה בפונקציונליות השליחה.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6D42A-99C0-4DA1-A45D-D398D6406C92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6327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6D42A-99C0-4DA1-A45D-D398D6406C92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41189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6D42A-99C0-4DA1-A45D-D398D6406C92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62997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DDE3B-268C-47DC-B1FC-31ADC9D7C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C5336-FDB0-42E0-A40B-13CCA0B72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EF8B5-4C62-49C1-91E4-C49012EFB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F1BE1-FCDC-4847-BCD2-0EEC408F747C}" type="datetimeFigureOut">
              <a:rPr lang="en-IL" smtClean="0"/>
              <a:t>30/12/2020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8C440-C617-415D-BA07-F327E4730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51A3B-E54E-4094-A0A8-66522D761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D637-1DCE-422C-8B3F-DE17419932A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513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BF96-70F8-4B5E-9B4B-0063D82A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BB2DAC-F6DD-4D49-BF8A-0EAD25CF0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C93DC-88AF-48B8-AF7D-E9CB1E911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F1BE1-FCDC-4847-BCD2-0EEC408F747C}" type="datetimeFigureOut">
              <a:rPr lang="en-IL" smtClean="0"/>
              <a:t>30/12/2020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5C98-7642-47E8-AAD6-6866BDD53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08998-FD8A-4510-AE2A-E2C020934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D637-1DCE-422C-8B3F-DE17419932A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29263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191FF0-F9A9-4DA6-A27C-9A2130F27F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B05C00-6ADC-44A4-BCE2-9306F363A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A8C38-4992-40E6-AA63-A0D7D050A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F1BE1-FCDC-4847-BCD2-0EEC408F747C}" type="datetimeFigureOut">
              <a:rPr lang="en-IL" smtClean="0"/>
              <a:t>30/12/2020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08726-0ACC-4317-8C22-C1BF895B3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235EB-30FA-481D-BFBE-FFDDC9B79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D637-1DCE-422C-8B3F-DE17419932A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98683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26034-881B-4E70-AFA8-096F81A8B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F988D-AE6A-4469-88C8-8D320077E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32FE0-B9B0-4300-914B-A79959A0A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F1BE1-FCDC-4847-BCD2-0EEC408F747C}" type="datetimeFigureOut">
              <a:rPr lang="en-IL" smtClean="0"/>
              <a:t>30/12/2020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FF14B-D034-427B-A9DF-C293146D3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E512A-8E6B-4407-AB68-B5069418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D637-1DCE-422C-8B3F-DE17419932A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25519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8B4E-900E-4D60-8240-AE049F780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146BD-A6E3-4B4A-9493-629B8BE5A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9795B-8E81-407E-86AF-5417C317F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F1BE1-FCDC-4847-BCD2-0EEC408F747C}" type="datetimeFigureOut">
              <a:rPr lang="en-IL" smtClean="0"/>
              <a:t>30/12/2020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8123E-0B9E-4065-BD17-2187D8D93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E3F93-9546-4BDC-8F97-0FA015062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D637-1DCE-422C-8B3F-DE17419932A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6835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7BEF-91A6-434B-A9AB-96953F339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94912-5EDA-431B-A81A-D3E2D22CC6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BF300-7CFC-4FAA-969B-D302F5CF4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9E20F8-682E-4B93-9795-ADFC8E2E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F1BE1-FCDC-4847-BCD2-0EEC408F747C}" type="datetimeFigureOut">
              <a:rPr lang="en-IL" smtClean="0"/>
              <a:t>30/12/2020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415C-05C2-4C62-B8CC-BADFFCC38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301CE8-B2A9-4311-830A-659B5C15D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D637-1DCE-422C-8B3F-DE17419932A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45786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47A1-0224-4F41-86BA-FC4FCDF13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A8B03-BC7E-448A-85E6-8915C59E2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AC47BD-8268-49BE-8D65-0F0487FEB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8F3F60-4ED9-4E3C-A087-2764EBA8FC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8D9287-9BE3-4895-8C17-282087D938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4FE217-40E1-49D9-A38D-D4F43C241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F1BE1-FCDC-4847-BCD2-0EEC408F747C}" type="datetimeFigureOut">
              <a:rPr lang="en-IL" smtClean="0"/>
              <a:t>30/12/2020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6A5B11-4F23-4FAE-BD28-4770D5DB1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2860AC-4B42-4312-8FEF-398DB277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D637-1DCE-422C-8B3F-DE17419932A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4202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FF06C-7E71-4CF7-A0C3-82A12F99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43BAA2-45B5-4A2A-8BC6-56642B11F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F1BE1-FCDC-4847-BCD2-0EEC408F747C}" type="datetimeFigureOut">
              <a:rPr lang="en-IL" smtClean="0"/>
              <a:t>30/12/2020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720C5D-7FA1-44E1-B31A-059676DC5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E6A3A-0A60-4121-AF37-91391620A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D637-1DCE-422C-8B3F-DE17419932A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61941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2ECC41-698C-47CE-BD3C-E49C86560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F1BE1-FCDC-4847-BCD2-0EEC408F747C}" type="datetimeFigureOut">
              <a:rPr lang="en-IL" smtClean="0"/>
              <a:t>30/12/2020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99F3A3-C1CB-47B7-820F-43D81E415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A8BAE-45EC-4043-A1FC-75452D2E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D637-1DCE-422C-8B3F-DE17419932A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78704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DAC56-A8E5-47CF-88A1-CB7D07497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D433A-004E-4C36-8E80-0D888FE7E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053A2-9994-4009-AC8D-050BB3AC2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AFE31-2150-4E71-9B8C-1E51EEAD4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F1BE1-FCDC-4847-BCD2-0EEC408F747C}" type="datetimeFigureOut">
              <a:rPr lang="en-IL" smtClean="0"/>
              <a:t>30/12/2020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0370B-84BC-4A59-9168-E96148DBC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319CE-FED8-49A8-9160-80F654F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D637-1DCE-422C-8B3F-DE17419932A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5552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BEAA3-A4AF-4C72-A6FA-3C4CF082A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23A441-BA6D-4431-BC96-F34E2D2499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9C03CF-AC22-4F5D-9EE1-A0998D495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7911A8-2E45-4DEF-A804-0FEB82CCC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F1BE1-FCDC-4847-BCD2-0EEC408F747C}" type="datetimeFigureOut">
              <a:rPr lang="en-IL" smtClean="0"/>
              <a:t>30/12/2020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65288-EAB8-4C14-9DB7-85FA40471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BBAD7-C42C-4187-A410-55ED2FF1C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D637-1DCE-422C-8B3F-DE17419932A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90317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4F10FD-DEC6-49E5-98C4-7CEDD755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9CE9A-0A6B-4FB2-A224-96E1C0C1D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3D175-8170-4232-B17D-D466F94B8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F1BE1-FCDC-4847-BCD2-0EEC408F747C}" type="datetimeFigureOut">
              <a:rPr lang="en-IL" smtClean="0"/>
              <a:t>30/12/2020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1A9E3-1F9B-47B3-9F64-384CFBAD1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6655E-3201-4E3D-9ED2-A40E5E5AD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7D637-1DCE-422C-8B3F-DE17419932A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7502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u-adl/Drones-Navigation-Payloa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ingiverse.com/thing:1656029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rGFPt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912.02469.pdf" TargetMode="External"/><Relationship Id="rId4" Type="http://schemas.openxmlformats.org/officeDocument/2006/relationships/hyperlink" Target="https://yhoo.it/3ry0Be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mv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706EF-A7FD-43C3-8D40-90941123B9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Real Time Wireless Drone’s Payload for</a:t>
            </a:r>
            <a:br>
              <a:rPr lang="en-GB" dirty="0"/>
            </a:br>
            <a:r>
              <a:rPr lang="en-GB" dirty="0"/>
              <a:t> Sampling Images and IMU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623F0F-A58A-4157-91E2-039BC5D91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8295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Dan Blanaru</a:t>
            </a:r>
          </a:p>
          <a:p>
            <a:r>
              <a:rPr lang="en-US" dirty="0"/>
              <a:t>Supervision: Mr. Yehonatan Mandel</a:t>
            </a:r>
          </a:p>
          <a:p>
            <a:endParaRPr lang="en-US" dirty="0"/>
          </a:p>
          <a:p>
            <a:r>
              <a:rPr lang="en-US" dirty="0"/>
              <a:t>Autonomous Drones Lab</a:t>
            </a:r>
          </a:p>
          <a:p>
            <a:r>
              <a:rPr lang="en-US" dirty="0"/>
              <a:t>Faculty of Electrical Engineering</a:t>
            </a:r>
          </a:p>
          <a:p>
            <a:r>
              <a:rPr lang="en-US" dirty="0"/>
              <a:t>Tel Aviv University</a:t>
            </a:r>
          </a:p>
          <a:p>
            <a:endParaRPr lang="en-US" dirty="0"/>
          </a:p>
          <a:p>
            <a:r>
              <a:rPr lang="en-US" dirty="0"/>
              <a:t>December 2020</a:t>
            </a:r>
          </a:p>
        </p:txBody>
      </p:sp>
      <p:pic>
        <p:nvPicPr>
          <p:cNvPr id="4" name="Picture 3" descr="The Faculty of Engineering Tel Aviv University | LinkedIn">
            <a:extLst>
              <a:ext uri="{FF2B5EF4-FFF2-40B4-BE49-F238E27FC236}">
                <a16:creationId xmlns:a16="http://schemas.microsoft.com/office/drawing/2014/main" id="{97BF0984-0F02-4206-85D9-B034D4E43AE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6" b="25567"/>
          <a:stretch/>
        </p:blipFill>
        <p:spPr bwMode="auto">
          <a:xfrm>
            <a:off x="5103839" y="86142"/>
            <a:ext cx="1984322" cy="10362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93A73D-0B77-4B7C-B843-06327A003346}"/>
              </a:ext>
            </a:extLst>
          </p:cNvPr>
          <p:cNvSpPr txBox="1"/>
          <p:nvPr/>
        </p:nvSpPr>
        <p:spPr>
          <a:xfrm>
            <a:off x="306571" y="6431622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 </a:t>
            </a:r>
            <a:r>
              <a:rPr lang="en-IL" dirty="0">
                <a:hlinkClick r:id="rId3"/>
              </a:rPr>
              <a:t>https://github.com/tau-adl/Drones-Navigation-Payload</a:t>
            </a:r>
            <a:r>
              <a:rPr lang="en-US" dirty="0"/>
              <a:t> </a:t>
            </a:r>
            <a:endParaRPr lang="en-IL" dirty="0"/>
          </a:p>
        </p:txBody>
      </p:sp>
      <p:pic>
        <p:nvPicPr>
          <p:cNvPr id="12" name="Picture 6" descr="Free Icon Download | Github Logo">
            <a:extLst>
              <a:ext uri="{FF2B5EF4-FFF2-40B4-BE49-F238E27FC236}">
                <a16:creationId xmlns:a16="http://schemas.microsoft.com/office/drawing/2014/main" id="{9F1AB0A8-754D-4320-9EDB-2BD0538EA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6463002"/>
            <a:ext cx="306571" cy="30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289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6EF0-0860-42FA-BAE2-05EEB14F7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 Special MCU Internal Peripherals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AAF99-A920-4BAC-AECC-E93EB7DD9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DMA</a:t>
            </a:r>
            <a:r>
              <a:rPr lang="en-US" dirty="0"/>
              <a:t> – Letting us transfer data efficiently between parts of the MCU</a:t>
            </a:r>
          </a:p>
          <a:p>
            <a:r>
              <a:rPr lang="en-US" b="1" dirty="0"/>
              <a:t>MPU</a:t>
            </a:r>
            <a:r>
              <a:rPr lang="en-US" dirty="0"/>
              <a:t> – Manages transfer of data between different memory regions of the MCU</a:t>
            </a:r>
          </a:p>
          <a:p>
            <a:r>
              <a:rPr lang="en-US" b="1" dirty="0"/>
              <a:t>Timers</a:t>
            </a:r>
            <a:r>
              <a:rPr lang="en-US" dirty="0"/>
              <a:t> – Creates system ‘heartbeat’ and synchronizes the different internal state machines and events</a:t>
            </a:r>
          </a:p>
          <a:p>
            <a:r>
              <a:rPr lang="en-US" b="1" dirty="0"/>
              <a:t>Communication interfaces </a:t>
            </a:r>
            <a:r>
              <a:rPr lang="en-US" dirty="0"/>
              <a:t>– UART, I2C, SPI – for communicating between system parts</a:t>
            </a:r>
          </a:p>
          <a:p>
            <a:r>
              <a:rPr lang="en-US" b="1" dirty="0"/>
              <a:t>JPEG Encoder </a:t>
            </a:r>
            <a:r>
              <a:rPr lang="en-US" dirty="0"/>
              <a:t>– Utilizing hardware periphery for compressing (and decompressing) JPEG images</a:t>
            </a:r>
          </a:p>
          <a:p>
            <a:r>
              <a:rPr lang="en-US" b="1" dirty="0"/>
              <a:t>DCMI</a:t>
            </a:r>
            <a:r>
              <a:rPr lang="en-US" dirty="0"/>
              <a:t> – Dedicated Digital Camera Interface</a:t>
            </a:r>
          </a:p>
          <a:p>
            <a:r>
              <a:rPr lang="en-US" b="1" dirty="0"/>
              <a:t>SD</a:t>
            </a:r>
            <a:r>
              <a:rPr lang="en-US" dirty="0"/>
              <a:t> – SD card + FATFS interface for saving images data locally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57258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8033A-289B-4F1A-B0A5-046EFF0C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 Application Architecture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BBC0E-F9D6-48CA-9526-68275D2291F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391" y="2449266"/>
            <a:ext cx="9803218" cy="31040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4177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8033A-289B-4F1A-B0A5-046EFF0C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 Main Logic</a:t>
            </a:r>
            <a:endParaRPr lang="en-IL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64B6E3C-8D36-4869-AE59-203ED93B3B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0157898"/>
              </p:ext>
            </p:extLst>
          </p:nvPr>
        </p:nvGraphicFramePr>
        <p:xfrm>
          <a:off x="675811" y="1439333"/>
          <a:ext cx="1090316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1919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8033A-289B-4F1A-B0A5-046EFF0C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 Init Phase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D69CD-693D-4CBE-9784-156CC31C786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1" y="618672"/>
            <a:ext cx="2481262" cy="58742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0379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A6D4-E957-4C8F-B92C-93936DC13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 Heartbeat and System Phases</a:t>
            </a:r>
            <a:endParaRPr lang="en-I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B4558E-8B33-42A2-A978-03EE0F8A0C9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74901" y="2157640"/>
            <a:ext cx="6236124" cy="325159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D18E36-602A-49E2-969E-708FA6172933}"/>
              </a:ext>
            </a:extLst>
          </p:cNvPr>
          <p:cNvPicPr/>
          <p:nvPr/>
        </p:nvPicPr>
        <p:blipFill rotWithShape="1">
          <a:blip r:embed="rId4"/>
          <a:srcRect b="11473"/>
          <a:stretch/>
        </p:blipFill>
        <p:spPr bwMode="auto">
          <a:xfrm>
            <a:off x="0" y="2274520"/>
            <a:ext cx="5349310" cy="30178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03352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5447E-0491-4794-9CE2-4F7737464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9B319-8489-45DE-93F6-0CF52B23D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Development setup demo </a:t>
            </a:r>
            <a:br>
              <a:rPr lang="en-US" dirty="0"/>
            </a:br>
            <a:br>
              <a:rPr lang="en-US" dirty="0"/>
            </a:br>
            <a:endParaRPr lang="en-IL" dirty="0"/>
          </a:p>
        </p:txBody>
      </p:sp>
      <p:pic>
        <p:nvPicPr>
          <p:cNvPr id="5" name="debug_demo_all_on-261220">
            <a:hlinkClick r:id="" action="ppaction://media"/>
            <a:extLst>
              <a:ext uri="{FF2B5EF4-FFF2-40B4-BE49-F238E27FC236}">
                <a16:creationId xmlns:a16="http://schemas.microsoft.com/office/drawing/2014/main" id="{C86C3BC4-F162-4ABE-B921-32C237881F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39560" y="2180689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2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5447E-0491-4794-9CE2-4F7737464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Benchmark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9B319-8489-45DE-93F6-0CF52B23D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Measurement setup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Typical FPS: </a:t>
            </a:r>
            <a:r>
              <a:rPr lang="en-US" b="1" dirty="0"/>
              <a:t>16fps</a:t>
            </a:r>
          </a:p>
          <a:p>
            <a:r>
              <a:rPr lang="en-US" b="1" dirty="0"/>
              <a:t>Resolution:</a:t>
            </a:r>
            <a:r>
              <a:rPr lang="en-US" dirty="0"/>
              <a:t> 320x192, Grayscale</a:t>
            </a:r>
            <a:endParaRPr lang="en-US" b="1" dirty="0"/>
          </a:p>
          <a:p>
            <a:r>
              <a:rPr lang="en-US" dirty="0"/>
              <a:t>Results (our firmware) – </a:t>
            </a:r>
            <a:r>
              <a:rPr lang="en-US" dirty="0">
                <a:solidFill>
                  <a:srgbClr val="92D050"/>
                </a:solidFill>
              </a:rPr>
              <a:t>~10% better + sending IMU data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Results (existing </a:t>
            </a:r>
            <a:r>
              <a:rPr lang="en-US" dirty="0" err="1"/>
              <a:t>OpenMV</a:t>
            </a:r>
            <a:r>
              <a:rPr lang="en-US" dirty="0"/>
              <a:t> firmware example + chrome viewer):</a:t>
            </a:r>
            <a:br>
              <a:rPr lang="en-US" dirty="0"/>
            </a:br>
            <a:endParaRPr lang="en-US" dirty="0"/>
          </a:p>
          <a:p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92C1C-B641-4346-ADAA-095CA47FCC5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5999" y="734087"/>
            <a:ext cx="5506203" cy="242696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83ECFCC-6CB1-4002-AD8D-5051D9BC38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359999"/>
              </p:ext>
            </p:extLst>
          </p:nvPr>
        </p:nvGraphicFramePr>
        <p:xfrm>
          <a:off x="838196" y="4214209"/>
          <a:ext cx="10515601" cy="981377"/>
        </p:xfrm>
        <a:graphic>
          <a:graphicData uri="http://schemas.openxmlformats.org/drawingml/2006/table">
            <a:tbl>
              <a:tblPr firstRow="1" firstCol="1" bandRow="1"/>
              <a:tblGrid>
                <a:gridCol w="1757033">
                  <a:extLst>
                    <a:ext uri="{9D8B030D-6E8A-4147-A177-3AD203B41FA5}">
                      <a16:colId xmlns:a16="http://schemas.microsoft.com/office/drawing/2014/main" val="2976677049"/>
                    </a:ext>
                  </a:extLst>
                </a:gridCol>
                <a:gridCol w="2449208">
                  <a:extLst>
                    <a:ext uri="{9D8B030D-6E8A-4147-A177-3AD203B41FA5}">
                      <a16:colId xmlns:a16="http://schemas.microsoft.com/office/drawing/2014/main" val="220583938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4465125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2980382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18188070"/>
                    </a:ext>
                  </a:extLst>
                </a:gridCol>
              </a:tblGrid>
              <a:tr h="334195">
                <a:tc>
                  <a:txBody>
                    <a:bodyPr/>
                    <a:lstStyle/>
                    <a:p>
                      <a:pPr fontAlgn="auto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L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delay</a:t>
                      </a:r>
                      <a:endParaRPr lang="en-IL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114581" marR="11458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L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 </a:t>
                      </a:r>
                      <a:endParaRPr lang="en-IL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114581" marR="11458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L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 </a:t>
                      </a:r>
                      <a:endParaRPr lang="en-IL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114581" marR="11458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L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 </a:t>
                      </a:r>
                      <a:endParaRPr lang="en-IL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114581" marR="11458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L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 </a:t>
                      </a:r>
                      <a:endParaRPr lang="en-IL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114581" marR="11458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8905077"/>
                  </a:ext>
                </a:extLst>
              </a:tr>
              <a:tr h="312987">
                <a:tc>
                  <a:txBody>
                    <a:bodyPr/>
                    <a:lstStyle/>
                    <a:p>
                      <a:pPr fontAlgn="auto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frames </a:t>
                      </a:r>
                      <a:r>
                        <a:rPr lang="en-IL" sz="17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count</a:t>
                      </a:r>
                      <a:r>
                        <a:rPr lang="en-US" sz="17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ed</a:t>
                      </a:r>
                      <a:endParaRPr lang="en-IL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114581" marR="11458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average delay</a:t>
                      </a:r>
                      <a:r>
                        <a:rPr lang="en-IL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 [msec]</a:t>
                      </a:r>
                      <a:endParaRPr lang="en-IL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114581" marR="11458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L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stdev [msec]</a:t>
                      </a:r>
                      <a:endParaRPr lang="en-IL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114581" marR="11458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L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max [msec]</a:t>
                      </a:r>
                      <a:endParaRPr lang="en-IL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114581" marR="11458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L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min [msec]</a:t>
                      </a:r>
                      <a:endParaRPr lang="en-IL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114581" marR="11458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613882"/>
                  </a:ext>
                </a:extLst>
              </a:tr>
              <a:tr h="334195">
                <a:tc>
                  <a:txBody>
                    <a:bodyPr/>
                    <a:lstStyle/>
                    <a:p>
                      <a:pPr algn="r" fontAlgn="b"/>
                      <a:r>
                        <a:rPr lang="en-IL" sz="17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David" panose="020E0502060401010101" pitchFamily="34" charset="-79"/>
                        </a:rPr>
                        <a:t>16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700" b="1" kern="1200" dirty="0">
                          <a:solidFill>
                            <a:srgbClr val="92D050"/>
                          </a:solidFill>
                          <a:effectLst/>
                          <a:latin typeface="Arial" panose="020B0604020202020204" pitchFamily="34" charset="0"/>
                          <a:cs typeface="David" panose="020E0502060401010101" pitchFamily="34" charset="-79"/>
                        </a:rPr>
                        <a:t>237.50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7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David" panose="020E0502060401010101" pitchFamily="34" charset="-79"/>
                        </a:rPr>
                        <a:t>27.73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700" kern="1200" dirty="0">
                          <a:solidFill>
                            <a:srgbClr val="92D050"/>
                          </a:solidFill>
                          <a:effectLst/>
                          <a:latin typeface="Arial" panose="020B0604020202020204" pitchFamily="34" charset="0"/>
                          <a:cs typeface="David" panose="020E0502060401010101" pitchFamily="34" charset="-79"/>
                        </a:rPr>
                        <a:t>270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7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David" panose="020E0502060401010101" pitchFamily="34" charset="-79"/>
                        </a:rPr>
                        <a:t>200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39005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D0365D7-1C62-43CC-8CE9-5EAF977DF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528813"/>
              </p:ext>
            </p:extLst>
          </p:nvPr>
        </p:nvGraphicFramePr>
        <p:xfrm>
          <a:off x="838197" y="5649433"/>
          <a:ext cx="10515601" cy="981377"/>
        </p:xfrm>
        <a:graphic>
          <a:graphicData uri="http://schemas.openxmlformats.org/drawingml/2006/table">
            <a:tbl>
              <a:tblPr firstRow="1" firstCol="1" bandRow="1"/>
              <a:tblGrid>
                <a:gridCol w="1757033">
                  <a:extLst>
                    <a:ext uri="{9D8B030D-6E8A-4147-A177-3AD203B41FA5}">
                      <a16:colId xmlns:a16="http://schemas.microsoft.com/office/drawing/2014/main" val="2976677049"/>
                    </a:ext>
                  </a:extLst>
                </a:gridCol>
                <a:gridCol w="2449208">
                  <a:extLst>
                    <a:ext uri="{9D8B030D-6E8A-4147-A177-3AD203B41FA5}">
                      <a16:colId xmlns:a16="http://schemas.microsoft.com/office/drawing/2014/main" val="220583938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4465125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2980382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18188070"/>
                    </a:ext>
                  </a:extLst>
                </a:gridCol>
              </a:tblGrid>
              <a:tr h="334195">
                <a:tc>
                  <a:txBody>
                    <a:bodyPr/>
                    <a:lstStyle/>
                    <a:p>
                      <a:pPr fontAlgn="auto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L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delay</a:t>
                      </a:r>
                      <a:endParaRPr lang="en-IL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114581" marR="11458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L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 </a:t>
                      </a:r>
                      <a:endParaRPr lang="en-IL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114581" marR="11458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L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 </a:t>
                      </a:r>
                      <a:endParaRPr lang="en-IL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114581" marR="11458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L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 </a:t>
                      </a:r>
                      <a:endParaRPr lang="en-IL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114581" marR="11458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L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 </a:t>
                      </a:r>
                      <a:endParaRPr lang="en-IL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114581" marR="11458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8905077"/>
                  </a:ext>
                </a:extLst>
              </a:tr>
              <a:tr h="312987">
                <a:tc>
                  <a:txBody>
                    <a:bodyPr/>
                    <a:lstStyle/>
                    <a:p>
                      <a:pPr fontAlgn="auto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frames </a:t>
                      </a:r>
                      <a:r>
                        <a:rPr lang="en-IL" sz="17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count</a:t>
                      </a:r>
                      <a:r>
                        <a:rPr lang="en-US" sz="17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ed</a:t>
                      </a:r>
                      <a:endParaRPr lang="en-IL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114581" marR="11458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average delay</a:t>
                      </a:r>
                      <a:r>
                        <a:rPr lang="en-IL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 [msec]</a:t>
                      </a:r>
                      <a:endParaRPr lang="en-IL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114581" marR="11458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L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stdev [msec]</a:t>
                      </a:r>
                      <a:endParaRPr lang="en-IL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114581" marR="11458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L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max [msec]</a:t>
                      </a:r>
                      <a:endParaRPr lang="en-IL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114581" marR="11458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L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min [msec]</a:t>
                      </a:r>
                      <a:endParaRPr lang="en-IL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114581" marR="11458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613882"/>
                  </a:ext>
                </a:extLst>
              </a:tr>
              <a:tr h="334195">
                <a:tc>
                  <a:txBody>
                    <a:bodyPr/>
                    <a:lstStyle/>
                    <a:p>
                      <a:pPr algn="r" fontAlgn="b"/>
                      <a:r>
                        <a:rPr lang="en-IL" sz="17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David" panose="020E0502060401010101" pitchFamily="34" charset="-79"/>
                        </a:rPr>
                        <a:t>16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7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David" panose="020E0502060401010101" pitchFamily="34" charset="-79"/>
                        </a:rPr>
                        <a:t>266.25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7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David" panose="020E0502060401010101" pitchFamily="34" charset="-79"/>
                        </a:rPr>
                        <a:t>32.19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700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David" panose="020E0502060401010101" pitchFamily="34" charset="-79"/>
                        </a:rPr>
                        <a:t>360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7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David" panose="020E0502060401010101" pitchFamily="34" charset="-79"/>
                        </a:rPr>
                        <a:t>230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390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543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5433-CCB6-44DA-BEB2-C2B19196B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Project Products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9ED73-6F77-419C-A8DF-266FD8087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3D printed casing was built</a:t>
            </a:r>
            <a:r>
              <a:rPr lang="en-US" baseline="30000" dirty="0"/>
              <a:t>1</a:t>
            </a:r>
            <a:r>
              <a:rPr lang="en-US" dirty="0"/>
              <a:t>, system packed, and parts soldered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Verbose debug interface made for benchmark:</a:t>
            </a:r>
            <a:br>
              <a:rPr lang="en-US" dirty="0"/>
            </a:br>
            <a:r>
              <a:rPr lang="en-US" dirty="0"/>
              <a:t>displays 1msec accurate timestamp + events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498F1-593F-4324-8826-5C25228EAA9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5" b="23855"/>
          <a:stretch/>
        </p:blipFill>
        <p:spPr bwMode="auto">
          <a:xfrm rot="5400000">
            <a:off x="1026605" y="2536093"/>
            <a:ext cx="1991536" cy="14941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8B7F88-21B3-49D3-B72B-2480CCD63D2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4" t="9584" b="11049"/>
          <a:stretch/>
        </p:blipFill>
        <p:spPr bwMode="auto">
          <a:xfrm rot="5400000">
            <a:off x="2812845" y="2553044"/>
            <a:ext cx="1991536" cy="14942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316ABB-E6DB-42C6-A6B2-540B5E222C0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63532" y="3241516"/>
            <a:ext cx="3427351" cy="3304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E70404-50E0-4141-9C7B-75F5E0792ACF}"/>
              </a:ext>
            </a:extLst>
          </p:cNvPr>
          <p:cNvSpPr txBox="1"/>
          <p:nvPr/>
        </p:nvSpPr>
        <p:spPr>
          <a:xfrm>
            <a:off x="411092" y="6176963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1 </a:t>
            </a:r>
            <a:r>
              <a:rPr lang="en-IL" dirty="0">
                <a:hlinkClick r:id="rId6"/>
              </a:rPr>
              <a:t>https://www.thingiverse.com/thing:1656029</a:t>
            </a:r>
            <a:r>
              <a:rPr lang="en-US" dirty="0"/>
              <a:t> </a:t>
            </a:r>
            <a:endParaRPr lang="en-I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20E632-6595-4D2D-8770-8BCF79D8E5D1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9" t="8337" r="-1" b="24561"/>
          <a:stretch/>
        </p:blipFill>
        <p:spPr bwMode="auto">
          <a:xfrm rot="5400000">
            <a:off x="4599030" y="2536148"/>
            <a:ext cx="1991536" cy="14940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60222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5433-CCB6-44DA-BEB2-C2B19196B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Project Products - Continued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9ED73-6F77-419C-A8DF-266FD8087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Ability to save input and output images of </a:t>
            </a:r>
            <a:br>
              <a:rPr lang="en-US" dirty="0"/>
            </a:br>
            <a:r>
              <a:rPr lang="en-US" dirty="0"/>
              <a:t>JPEG compressor – on SD card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Ubuntu eco-system burn &amp; debug environment</a:t>
            </a:r>
            <a:br>
              <a:rPr lang="en-US" dirty="0"/>
            </a:br>
            <a:r>
              <a:rPr lang="en-US" dirty="0"/>
              <a:t>proof of concept for ADL’s purposes </a:t>
            </a:r>
            <a:endParaRPr lang="en-IL" dirty="0"/>
          </a:p>
        </p:txBody>
      </p:sp>
      <p:pic>
        <p:nvPicPr>
          <p:cNvPr id="10" name="linux-setup">
            <a:hlinkClick r:id="" action="ppaction://media"/>
            <a:extLst>
              <a:ext uri="{FF2B5EF4-FFF2-40B4-BE49-F238E27FC236}">
                <a16:creationId xmlns:a16="http://schemas.microsoft.com/office/drawing/2014/main" id="{3CB1ED23-861F-4937-AD55-EDC6314A50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81800" y="3662682"/>
            <a:ext cx="5410200" cy="3048000"/>
          </a:xfrm>
          <a:prstGeom prst="rect">
            <a:avLst/>
          </a:prstGeom>
        </p:spPr>
      </p:pic>
      <p:pic>
        <p:nvPicPr>
          <p:cNvPr id="8" name="Picture 7" descr="A picture containing indoor, keyboard&#10;&#10;Description automatically generated">
            <a:extLst>
              <a:ext uri="{FF2B5EF4-FFF2-40B4-BE49-F238E27FC236}">
                <a16:creationId xmlns:a16="http://schemas.microsoft.com/office/drawing/2014/main" id="{05D14BAD-41CB-449C-96EC-C04F00EB1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255" y="293713"/>
            <a:ext cx="2042550" cy="1531912"/>
          </a:xfrm>
          <a:prstGeom prst="rect">
            <a:avLst/>
          </a:prstGeom>
        </p:spPr>
      </p:pic>
      <p:pic>
        <p:nvPicPr>
          <p:cNvPr id="9" name="Picture 8" descr="A picture containing indoor, typewriter&#10;&#10;Description automatically generated">
            <a:extLst>
              <a:ext uri="{FF2B5EF4-FFF2-40B4-BE49-F238E27FC236}">
                <a16:creationId xmlns:a16="http://schemas.microsoft.com/office/drawing/2014/main" id="{6ED2B7BD-BFA9-4E5C-A402-1547ACB193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530" y="1960562"/>
            <a:ext cx="2032000" cy="152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B45802-EFD2-47FA-ACB1-7C399404F534}"/>
              </a:ext>
            </a:extLst>
          </p:cNvPr>
          <p:cNvSpPr txBox="1"/>
          <p:nvPr/>
        </p:nvSpPr>
        <p:spPr>
          <a:xfrm>
            <a:off x="8852629" y="1364851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Original</a:t>
            </a:r>
            <a:endParaRPr lang="en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467B58-7E03-40D0-A90B-231BD9407A51}"/>
              </a:ext>
            </a:extLst>
          </p:cNvPr>
          <p:cNvSpPr txBox="1"/>
          <p:nvPr/>
        </p:nvSpPr>
        <p:spPr>
          <a:xfrm>
            <a:off x="8638533" y="2559487"/>
            <a:ext cx="134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Compressed</a:t>
            </a:r>
            <a:endParaRPr lang="en-IL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C74F151-585A-4A36-87A8-20B7C7DF85C7}"/>
              </a:ext>
            </a:extLst>
          </p:cNvPr>
          <p:cNvSpPr/>
          <p:nvPr/>
        </p:nvSpPr>
        <p:spPr>
          <a:xfrm>
            <a:off x="9311250" y="1734977"/>
            <a:ext cx="174382" cy="822922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4128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5433-CCB6-44DA-BEB2-C2B19196B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Project Products - Continued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9ED73-6F77-419C-A8DF-266FD8087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Ground station live-view presentation of received image with benchmark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120C3-D531-487B-8220-AFEB9A25DEEA}"/>
              </a:ext>
            </a:extLst>
          </p:cNvPr>
          <p:cNvPicPr/>
          <p:nvPr/>
        </p:nvPicPr>
        <p:blipFill rotWithShape="1">
          <a:blip r:embed="rId2"/>
          <a:srcRect l="604"/>
          <a:stretch/>
        </p:blipFill>
        <p:spPr bwMode="auto">
          <a:xfrm>
            <a:off x="6096000" y="2483561"/>
            <a:ext cx="4885090" cy="41802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63963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6A4EA-CA25-49CC-9370-C97E8A4C3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43AAB-53DD-4B6D-86FA-070512EAD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Motivation</a:t>
            </a:r>
          </a:p>
          <a:p>
            <a:r>
              <a:rPr lang="en-US" dirty="0"/>
              <a:t>Project Goals</a:t>
            </a:r>
          </a:p>
          <a:p>
            <a:r>
              <a:rPr lang="en-US" dirty="0"/>
              <a:t>Approach</a:t>
            </a:r>
          </a:p>
          <a:p>
            <a:r>
              <a:rPr lang="en-US" dirty="0"/>
              <a:t>System Architecture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Other Project Products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Future Work</a:t>
            </a:r>
          </a:p>
          <a:p>
            <a:r>
              <a:rPr lang="en-US" dirty="0"/>
              <a:t>Acknowledgments</a:t>
            </a:r>
          </a:p>
          <a:p>
            <a:endParaRPr lang="en-US" dirty="0"/>
          </a:p>
          <a:p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06147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4DEE-2BBE-4269-A6C0-777855E7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&amp; Conclusions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9D584-DA30-4803-A314-607B24026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that the Wi-Fi module has limited capabilities made the image compression necessary</a:t>
            </a:r>
          </a:p>
          <a:p>
            <a:r>
              <a:rPr lang="en-US" dirty="0"/>
              <a:t>Implementing debug capabilities is integral part of the system architecture – both HW and FW</a:t>
            </a:r>
          </a:p>
          <a:p>
            <a:r>
              <a:rPr lang="en-US" dirty="0"/>
              <a:t>Using of-the-shelf products leads to fast prototyping, but users might need the ability to customize the product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50066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1E01-1AF4-4643-B7A0-B2393AFC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29D01-4A97-4C91-A43A-1E211F9A8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Low-power modes for the system</a:t>
            </a:r>
          </a:p>
          <a:p>
            <a:r>
              <a:rPr lang="en-US" dirty="0"/>
              <a:t>Survey other transceivers for higher data rates - better resolution, less latency. Or varying the setup for current transceiver</a:t>
            </a:r>
          </a:p>
          <a:p>
            <a:r>
              <a:rPr lang="en-US" dirty="0"/>
              <a:t>Investigate the benefit for FLIR camera for the SLAM algorithms (the hardware supports it!)</a:t>
            </a:r>
          </a:p>
          <a:p>
            <a:r>
              <a:rPr lang="en-US" dirty="0"/>
              <a:t>Avoid fluorescent light flickering on camera</a:t>
            </a:r>
          </a:p>
          <a:p>
            <a:r>
              <a:rPr lang="en-US" dirty="0"/>
              <a:t>Utilizing USB debug interface</a:t>
            </a:r>
          </a:p>
          <a:p>
            <a:r>
              <a:rPr lang="en-US" dirty="0"/>
              <a:t>Dedicated system engineering – integrating all the parts on a single PCB, would lead smaller product, bring more robust HW</a:t>
            </a:r>
          </a:p>
        </p:txBody>
      </p:sp>
    </p:spTree>
    <p:extLst>
      <p:ext uri="{BB962C8B-B14F-4D97-AF65-F5344CB8AC3E}">
        <p14:creationId xmlns:p14="http://schemas.microsoft.com/office/powerpoint/2010/main" val="547531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A0F0C-A372-4A78-B736-01E8365C1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5E16C-EC25-4EA2-8975-2B63BCD7E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 to </a:t>
            </a:r>
            <a:r>
              <a:rPr lang="en-US" b="1" dirty="0"/>
              <a:t>Mr. Yehonatan Mandel </a:t>
            </a:r>
            <a:r>
              <a:rPr lang="en-US" dirty="0"/>
              <a:t>for supervising and guiding throughout the process with 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Moreover, I must acknowledge my partner for implementing and designing other parts of this project that was not mentioned here, and was mentioned in his work summery – thanks to </a:t>
            </a:r>
            <a:r>
              <a:rPr lang="en-US" b="1" dirty="0" err="1"/>
              <a:t>Shenhav</a:t>
            </a:r>
            <a:r>
              <a:rPr lang="en-US" b="1" dirty="0"/>
              <a:t> Ovadia </a:t>
            </a:r>
            <a:r>
              <a:rPr lang="en-US" dirty="0"/>
              <a:t>for collaborating and building this system with me on this project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426112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54A01C-78C4-4877-A1FE-3B437537D9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6202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BCECB-423D-4B6E-B45C-9674C0280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23691-0834-48AC-9DD2-F4EB3CA5C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Growing demand for small autonomous platforms to preform indoor navigation or non-GPS based navigation</a:t>
            </a:r>
            <a:r>
              <a:rPr lang="en-US" baseline="30000" dirty="0"/>
              <a:t>1</a:t>
            </a:r>
            <a:endParaRPr lang="en-US" dirty="0"/>
          </a:p>
          <a:p>
            <a:r>
              <a:rPr lang="en-US" dirty="0"/>
              <a:t>Increasing interest in SLAM algorithms</a:t>
            </a:r>
            <a:r>
              <a:rPr lang="en-US" baseline="30000" dirty="0"/>
              <a:t>2</a:t>
            </a:r>
          </a:p>
          <a:p>
            <a:r>
              <a:rPr lang="en-US" dirty="0"/>
              <a:t>Lack of robust, flexible, generic, cheap and small form factor</a:t>
            </a:r>
            <a:br>
              <a:rPr lang="en-US" dirty="0"/>
            </a:br>
            <a:r>
              <a:rPr lang="en-US" b="1" dirty="0"/>
              <a:t>visual-inertial sensor</a:t>
            </a:r>
            <a:r>
              <a:rPr lang="en-US" baseline="30000" dirty="0"/>
              <a:t>3 </a:t>
            </a:r>
            <a:r>
              <a:rPr lang="en-US" dirty="0"/>
              <a:t>for SLAM applications</a:t>
            </a:r>
          </a:p>
          <a:p>
            <a:endParaRPr lang="en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46C8AC-E71A-4F0C-858D-2418A6D84515}"/>
              </a:ext>
            </a:extLst>
          </p:cNvPr>
          <p:cNvSpPr txBox="1"/>
          <p:nvPr/>
        </p:nvSpPr>
        <p:spPr>
          <a:xfrm>
            <a:off x="418671" y="5988734"/>
            <a:ext cx="6097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en-GB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https://bit.ly/3rGFPt9</a:t>
            </a:r>
            <a:r>
              <a:rPr lang="en-GB" dirty="0"/>
              <a:t> </a:t>
            </a:r>
          </a:p>
          <a:p>
            <a:r>
              <a:rPr lang="en-GB" dirty="0">
                <a:hlinkClick r:id="rId4"/>
              </a:rPr>
              <a:t>2 https://yhoo.it/3ry0Bee</a:t>
            </a:r>
            <a:r>
              <a:rPr lang="en-US" dirty="0"/>
              <a:t> </a:t>
            </a:r>
          </a:p>
          <a:p>
            <a:r>
              <a:rPr lang="en-GB" dirty="0">
                <a:hlinkClick r:id="rId5"/>
              </a:rPr>
              <a:t>3 https://arxiv.org/pdf/1912.02469.pdf</a:t>
            </a:r>
            <a:r>
              <a:rPr lang="en-US" dirty="0"/>
              <a:t> </a:t>
            </a:r>
            <a:r>
              <a:rPr lang="he-IL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75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E9D4D-F093-4E91-98F0-6F83B440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508BB-4C59-486D-A0EA-72FC82ECE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Creating visual-inertial sensor for drone’s payload that can send data wirelessly to a PC with low latency and real-time as possible</a:t>
            </a:r>
          </a:p>
          <a:p>
            <a:r>
              <a:rPr lang="en-US" dirty="0"/>
              <a:t>As implied from the goal above, the payload would be:</a:t>
            </a:r>
          </a:p>
          <a:p>
            <a:pPr lvl="1"/>
            <a:r>
              <a:rPr lang="en-US" dirty="0"/>
              <a:t>Small form-factor (and lightweight)</a:t>
            </a:r>
          </a:p>
          <a:p>
            <a:pPr lvl="1"/>
            <a:r>
              <a:rPr lang="en-US" dirty="0"/>
              <a:t>Minimal current consumption</a:t>
            </a:r>
          </a:p>
          <a:p>
            <a:pPr lvl="1"/>
            <a:r>
              <a:rPr lang="en-US" dirty="0"/>
              <a:t>Standard wireless transceiver - Wi-Fi, BT, 900MHz dongle, etc.</a:t>
            </a:r>
          </a:p>
          <a:p>
            <a:pPr lvl="1"/>
            <a:r>
              <a:rPr lang="en-US" dirty="0"/>
              <a:t>Data would be accurate to a 1msec timestamp precision</a:t>
            </a:r>
          </a:p>
          <a:p>
            <a:pPr lvl="1"/>
            <a:r>
              <a:rPr lang="en-US" dirty="0"/>
              <a:t>Camera frame acquisition – RGB\ Grayscale, ~20fps</a:t>
            </a:r>
          </a:p>
          <a:p>
            <a:pPr lvl="1"/>
            <a:r>
              <a:rPr lang="en-US" dirty="0"/>
              <a:t>IMU with 6DOF data</a:t>
            </a:r>
          </a:p>
          <a:p>
            <a:r>
              <a:rPr lang="en-US" dirty="0"/>
              <a:t>Communication with PC (Ubuntu\ Windows) and data integration with ROS framework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99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0622-92E8-4E74-865F-4CBF98049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E2CCC-2451-425D-B0C7-665067E3E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899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Understanding the</a:t>
            </a:r>
            <a:br>
              <a:rPr lang="en-US" dirty="0"/>
            </a:br>
            <a:r>
              <a:rPr lang="en-US" b="1" dirty="0"/>
              <a:t>main key components </a:t>
            </a:r>
            <a:r>
              <a:rPr lang="en-US" dirty="0"/>
              <a:t>of our system</a:t>
            </a:r>
          </a:p>
          <a:p>
            <a:endParaRPr lang="en-US" dirty="0"/>
          </a:p>
          <a:p>
            <a:r>
              <a:rPr lang="en-US" dirty="0"/>
              <a:t>Market Survey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Camera</a:t>
            </a:r>
            <a:r>
              <a:rPr lang="en-US" dirty="0"/>
              <a:t> – better implement a Global Shutter technology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Communication</a:t>
            </a:r>
            <a:r>
              <a:rPr lang="en-US" dirty="0"/>
              <a:t> – Wi-Fi presents more advantages vs BT (bandwidth, interface)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IMU</a:t>
            </a:r>
            <a:r>
              <a:rPr lang="en-US" dirty="0"/>
              <a:t> – includes 3-axis accelerometer and 3-axis gyroscope 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CPU (MCU)</a:t>
            </a:r>
            <a:r>
              <a:rPr lang="en-US" dirty="0"/>
              <a:t> – should include interfaces to all peripherals and work in real-time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14A21-2254-40E8-A414-02D291098C0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4365"/>
            <a:ext cx="5648740" cy="241264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B46837-B0A1-400D-8F06-58D93324D1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163" y="3429000"/>
            <a:ext cx="2356414" cy="10547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3365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0622-92E8-4E74-865F-4CBF98049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 - </a:t>
            </a:r>
            <a:br>
              <a:rPr lang="en-US" dirty="0"/>
            </a:br>
            <a:r>
              <a:rPr lang="en-US" dirty="0"/>
              <a:t>Main Parts</a:t>
            </a:r>
            <a:endParaRPr lang="en-IL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6271E9B-7D1A-44A8-9F95-9B2BFD7384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94726"/>
              </p:ext>
            </p:extLst>
          </p:nvPr>
        </p:nvGraphicFramePr>
        <p:xfrm>
          <a:off x="5910477" y="463550"/>
          <a:ext cx="6122987" cy="673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122617" imgH="6739082" progId="Word.Document.12">
                  <p:embed/>
                </p:oleObj>
              </mc:Choice>
              <mc:Fallback>
                <p:oleObj name="Document" r:id="rId2" imgW="6122617" imgH="67390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10477" y="463550"/>
                        <a:ext cx="6122987" cy="673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0881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0622-92E8-4E74-865F-4CBF98049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5C475-5B7B-4853-B571-E6E556E280E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00045" y="1556028"/>
            <a:ext cx="8991909" cy="49353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1511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E14D9-9BA9-4F8F-91B2-DE5AB53D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AC556-0E16-4D5C-A612-A34F8A691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Steps:</a:t>
            </a:r>
          </a:p>
          <a:p>
            <a:pPr marL="914400" lvl="1" indent="-457200">
              <a:buAutoNum type="arabicPeriod"/>
            </a:pPr>
            <a:r>
              <a:rPr lang="en-US" dirty="0"/>
              <a:t>High-level design and product specifications</a:t>
            </a:r>
          </a:p>
          <a:p>
            <a:pPr marL="914400" lvl="1" indent="-457200">
              <a:buAutoNum type="arabicPeriod"/>
            </a:pPr>
            <a:r>
              <a:rPr lang="en-US" dirty="0"/>
              <a:t>Using open-source schematics, creating BSP and configuring interfaces from MCU to each periphery</a:t>
            </a:r>
          </a:p>
          <a:p>
            <a:pPr marL="914400" lvl="1" indent="-457200">
              <a:buAutoNum type="arabicPeriod"/>
            </a:pPr>
            <a:r>
              <a:rPr lang="en-US" dirty="0"/>
              <a:t>Utilizing drivers (both open-source and self-made) for each periphery</a:t>
            </a:r>
          </a:p>
          <a:p>
            <a:pPr marL="914400" lvl="1" indent="-457200">
              <a:buAutoNum type="arabicPeriod"/>
            </a:pPr>
            <a:r>
              <a:rPr lang="en-US" dirty="0"/>
              <a:t>POC tests and benchmarks</a:t>
            </a:r>
          </a:p>
          <a:p>
            <a:pPr marL="914400" lvl="1" indent="-457200">
              <a:buAutoNum type="arabicPeriod"/>
            </a:pPr>
            <a:r>
              <a:rPr lang="en-US" dirty="0"/>
              <a:t>Application utilization</a:t>
            </a:r>
          </a:p>
          <a:p>
            <a:pPr marL="914400" lvl="1" indent="-457200">
              <a:buAutoNum type="arabicPeriod"/>
            </a:pPr>
            <a:r>
              <a:rPr lang="en-US" dirty="0"/>
              <a:t>Tests and benchmarks</a:t>
            </a:r>
          </a:p>
          <a:p>
            <a:pPr marL="914400" lvl="1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444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F4948-40E6-4961-84FB-C7EB97CF4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 BSP (Schematics to BSP)</a:t>
            </a:r>
            <a:endParaRPr lang="en-I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87EB83-661A-4FFF-9187-2BF30272CC2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909" y="1891548"/>
            <a:ext cx="3754891" cy="360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35B5B9-0389-4A50-8570-B9EDF64E1B2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9977" y="1858705"/>
            <a:ext cx="4687570" cy="3674110"/>
          </a:xfrm>
          <a:prstGeom prst="rect">
            <a:avLst/>
          </a:prstGeom>
        </p:spPr>
      </p:pic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119DE67C-E88C-4BEC-ABC1-7E6CD643472E}"/>
              </a:ext>
            </a:extLst>
          </p:cNvPr>
          <p:cNvSpPr/>
          <p:nvPr/>
        </p:nvSpPr>
        <p:spPr>
          <a:xfrm>
            <a:off x="5805377" y="3530009"/>
            <a:ext cx="1382232" cy="414670"/>
          </a:xfrm>
          <a:prstGeom prst="notched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14B50-3CCD-4ADE-BDF6-848772F817D1}"/>
              </a:ext>
            </a:extLst>
          </p:cNvPr>
          <p:cNvSpPr txBox="1"/>
          <p:nvPr/>
        </p:nvSpPr>
        <p:spPr>
          <a:xfrm>
            <a:off x="66675" y="6397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1 </a:t>
            </a:r>
            <a:r>
              <a:rPr lang="en-IL" dirty="0">
                <a:hlinkClick r:id="rId4"/>
              </a:rPr>
              <a:t>https://openmv.io/</a:t>
            </a:r>
            <a:r>
              <a:rPr lang="en-GB" dirty="0"/>
              <a:t> </a:t>
            </a:r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CC0851-EBBD-4CDF-989B-8875A7BF99FB}"/>
              </a:ext>
            </a:extLst>
          </p:cNvPr>
          <p:cNvSpPr txBox="1"/>
          <p:nvPr/>
        </p:nvSpPr>
        <p:spPr>
          <a:xfrm>
            <a:off x="838200" y="1887280"/>
            <a:ext cx="19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789558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</TotalTime>
  <Words>945</Words>
  <Application>Microsoft Office PowerPoint</Application>
  <PresentationFormat>Widescreen</PresentationFormat>
  <Paragraphs>168</Paragraphs>
  <Slides>23</Slides>
  <Notes>4</Notes>
  <HiddenSlides>0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ShualBold</vt:lpstr>
      <vt:lpstr>Office Theme</vt:lpstr>
      <vt:lpstr>Document</vt:lpstr>
      <vt:lpstr>Real Time Wireless Drone’s Payload for  Sampling Images and IMU Data</vt:lpstr>
      <vt:lpstr>Outline</vt:lpstr>
      <vt:lpstr>Motivation</vt:lpstr>
      <vt:lpstr>Project Goals</vt:lpstr>
      <vt:lpstr>Approach</vt:lpstr>
      <vt:lpstr>System Architecture -  Main Parts</vt:lpstr>
      <vt:lpstr>System Architecture</vt:lpstr>
      <vt:lpstr>Design</vt:lpstr>
      <vt:lpstr>Design – BSP (Schematics to BSP)</vt:lpstr>
      <vt:lpstr>Design – Special MCU Internal Peripherals</vt:lpstr>
      <vt:lpstr>Design – Application Architecture</vt:lpstr>
      <vt:lpstr>Design – Main Logic</vt:lpstr>
      <vt:lpstr>Design – Init Phase</vt:lpstr>
      <vt:lpstr>Design – Heartbeat and System Phases</vt:lpstr>
      <vt:lpstr>Results</vt:lpstr>
      <vt:lpstr>Results - Benchmark</vt:lpstr>
      <vt:lpstr>Other Project Products</vt:lpstr>
      <vt:lpstr>Other Project Products - Continued</vt:lpstr>
      <vt:lpstr>Other Project Products - Continued</vt:lpstr>
      <vt:lpstr>Discussion &amp; Conclusions</vt:lpstr>
      <vt:lpstr>Future Work</vt:lpstr>
      <vt:lpstr>Acknowledgments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Wireless Drone’s Payload for  Sampling Images and IMU Data</dc:title>
  <dc:creator>dan blana</dc:creator>
  <cp:lastModifiedBy>dan blana</cp:lastModifiedBy>
  <cp:revision>67</cp:revision>
  <dcterms:created xsi:type="dcterms:W3CDTF">2020-12-30T08:57:45Z</dcterms:created>
  <dcterms:modified xsi:type="dcterms:W3CDTF">2020-12-31T13:44:13Z</dcterms:modified>
</cp:coreProperties>
</file>